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70" r:id="rId12"/>
    <p:sldId id="264" r:id="rId13"/>
    <p:sldId id="265" r:id="rId14"/>
    <p:sldId id="266" r:id="rId15"/>
    <p:sldId id="268" r:id="rId16"/>
    <p:sldId id="269" r:id="rId17"/>
  </p:sldIdLst>
  <p:sldSz cx="12192000" cy="6858000"/>
  <p:notesSz cx="6858000" cy="9144000"/>
  <p:embeddedFontLst>
    <p:embeddedFont>
      <p:font typeface="Century Gothic" panose="020B0502020202020204" pitchFamily="34" charset="0"/>
      <p:regular r:id="rId19"/>
      <p:bold r:id="rId20"/>
      <p:italic r:id="rId21"/>
      <p:boldItalic r:id="rId22"/>
    </p:embeddedFont>
  </p:embeddedFontLst>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99" autoAdjust="0"/>
  </p:normalViewPr>
  <p:slideViewPr>
    <p:cSldViewPr snapToGrid="0">
      <p:cViewPr>
        <p:scale>
          <a:sx n="66" d="100"/>
          <a:sy n="66" d="100"/>
        </p:scale>
        <p:origin x="1301"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Greetings everyone! My name is Daniel and today we will be going through the Green Pace Security Policy. </a:t>
            </a:r>
            <a:r>
              <a:rPr lang="en-US" sz="1800" dirty="0">
                <a:effectLst/>
                <a:latin typeface="Calibri" panose="020F0502020204030204" pitchFamily="34" charset="0"/>
                <a:ea typeface="Calibri" panose="020F0502020204030204" pitchFamily="34" charset="0"/>
              </a:rPr>
              <a:t>This policy defines the core security principles; C/C++ coding standards; authorization, authentication, and auditing standards; and data encryption standards.</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During development, several tools are used to identify vulnerabilities. SAST tools analyze source code for potential vulnerabilities. DAST tools are used to simulate attacks, making sure your layers of defense are working appropriately. SIEM collects and analyzes security events as a way to detect and respond to incidents. One might also use </a:t>
            </a:r>
            <a:r>
              <a:rPr lang="en-US" dirty="0" err="1"/>
              <a:t>Parasoft</a:t>
            </a:r>
            <a:r>
              <a:rPr lang="en-US" dirty="0"/>
              <a:t> to test code for vulnerabilities.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Obviously no plan is without risk. Starting Defense-in-Depth can be costly and time consuming. Also a certain expertise is needed when making a complex, layered barrier to protect users and data. However the benefits definitely outweigh the risks. Whatever upfront costs that may occur will be significantly smaller than the cost of combating a cyberthreat that has stolen information. Once created, the barrier of defense can be implemented and scaled with relative ease.</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end the presentation, I would like to list the key points that really make up the bulk of the content and what should stick with you.</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core strategy that Green Pace has adopted is Defense-in-Depth. Defense in depth is </a:t>
            </a:r>
            <a:r>
              <a:rPr lang="en-US" b="1" dirty="0"/>
              <a:t>a strategy that leverages multiple security measures to protect an organization (Green Pace) assets. If you look at the graphic on this slide, you can see the multiple layers protecting the critical assets, systems, and data. If one layer fails, there are several more layers of security that prevent a potential threat from reaching critical data and systems.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You may be wondering how do you quantify these threats? Using the SEI CERT C++ Coding Standards we can gauge the likeliness of a type of threat, the priority it should be handled, and tools to detect these threats. This Threats Matrix contains the Rule number and the priority of the 10 Coding Standards found in the security policy. The risks that will occur have a priority indicated  with a P and then a number. The higher the number, the higher the priority. For example the first item in the “Likely” box is STR51-CPP. The prefix contains the code for the general rule in the SEI Coding Standards wiki and the suffix is the threat indicator. STR means it is of the String rule, the number is the rule number, and the CPP stands for C Plus </a:t>
            </a:r>
            <a:r>
              <a:rPr lang="en-US" dirty="0" err="1"/>
              <a:t>Plus</a:t>
            </a:r>
            <a:r>
              <a:rPr lang="en-US" dirty="0"/>
              <a:t>. In general, the most likely threats will be from certain groups within the 10 Coding Standards. Breaches cause by exploited Data Values, Data Types, and Exceptions are more likely to occur compared to breaches cause by commenting or assertions.</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this security policy to work there must be core principles that are followed when developing software. Most are self explanatory, but I will quickly go through them to hit the main points. Validating input data ensure data that enters the workflow is correctly formed. Heeding compiler warnings are intended to help the programmer catch hard to see errors. Architect and Design for Security Policies more or less means designing a security architecture with security policies in mind to combat </a:t>
            </a:r>
            <a:r>
              <a:rPr lang="en-US" dirty="0" err="1"/>
              <a:t>cyperthreats</a:t>
            </a:r>
            <a:r>
              <a:rPr lang="en-US" dirty="0"/>
              <a:t>. Keep it simple is self explanatory. Try to leave out complex functions and other unnecessary code. More complexity inherently mean more problems. Default Deny refers to denying a user the ability to do something by default. The Principle of Least Privilege builds off of default deny. For example, a general user should no be given admin privileges or access to data that they should not need.  Sanitizing Data refers to passing data from system to system. This data should be “cleaned” by means of encryption, removal of characters, etc. Defense in Depth was covered in the beginning of the presentation and includes having multiple layers to your security. In the event one layer fails, another will prevent an attack. Effective Q/A techniques are general principles like test early, test often, and communicate rules and requirements. Lastly adopting a secure coding standard. Examples of these are SERT and OWASP. The right side of this table includes the coding standards that are relevant to the described principles. We will talk about these on the next slide.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selected coding standards are adopted from the SEI CERT C++ Coding Standards. Each is selected to help with Defense-in-Depth and go hand in hand with the principles described on the previous slide.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Before I briefly mentioned the principle of “Sanitizing Data before it is sent to other systems”.  Encryption is one of the main ways to ensure data is safe and hard to access by attackers. Encryption in rest refers to stored data. Think of an attacker obtaining a hard drive or cell phone. Physically, the attacker has your data in the palm of his hand, but encryption keeps that data scrambled and safe from prying eyes. Encryption at flight refers to data that is being sent between two devices. A simple email must go through firewalls and authentication to detect any malicious intent to the user receiving it. It also prevents data from being intercepted. Encryption in use ensures continuous protection of data at all stages and locations. This is an important policy for continuously safeguarding data and reducing the risk of breaches.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Triple-A-Framework consists of Authentication, Authorization, and Accounting. Authentication is used to verify the identity of the user. Authorization is used to specify the access rights and privileges of a user. Without proper authorization, the user will not be given access. Accounting tracks resource usage and user actions of authenticated and authorized users.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test is an example of a unit test for one of our Coding Standards, String Correctness. The test creates a const char and checks for null before the string object is created. After creation we assert that the stirring object is not empty and the test passes.</a:t>
            </a:r>
          </a:p>
        </p:txBody>
      </p:sp>
    </p:spTree>
    <p:extLst>
      <p:ext uri="{BB962C8B-B14F-4D97-AF65-F5344CB8AC3E}">
        <p14:creationId xmlns:p14="http://schemas.microsoft.com/office/powerpoint/2010/main" val="19121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1" indent="0" algn="l" rtl="0">
              <a:lnSpc>
                <a:spcPct val="90000"/>
              </a:lnSpc>
              <a:spcBef>
                <a:spcPts val="500"/>
              </a:spcBef>
              <a:spcAft>
                <a:spcPts val="0"/>
              </a:spcAft>
              <a:buClr>
                <a:schemeClr val="lt1"/>
              </a:buClr>
              <a:buSzPts val="2000"/>
              <a:buNone/>
            </a:pPr>
            <a:r>
              <a:rPr lang="en-US" sz="1600" dirty="0"/>
              <a:t>This graphic represents the process of code creation and implementation.</a:t>
            </a:r>
          </a:p>
          <a:p>
            <a:pPr marL="45720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457200" marR="0">
              <a:spcBef>
                <a:spcPts val="0"/>
              </a:spcBef>
              <a:spcAft>
                <a:spcPts val="0"/>
              </a:spcAft>
            </a:pPr>
            <a:r>
              <a:rPr lang="en-US" sz="1800" dirty="0">
                <a:effectLst/>
                <a:latin typeface="Calibri" panose="020F0502020204030204" pitchFamily="34" charset="0"/>
                <a:ea typeface="Calibri" panose="020F0502020204030204" pitchFamily="34" charset="0"/>
              </a:rPr>
              <a:t>By integrating security measures into each step of the DevOps toolchain, DevOps becomes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In the “Assess and Plan” phase, threats are planned around and responded to. In the “Design” and “Build” phases, IDE security is addressed.  Testing and security scans are added to the “Verify &amp; Test” phase just before heading into production.</a:t>
            </a:r>
          </a:p>
          <a:p>
            <a:pPr marL="114300" marR="0" indent="0">
              <a:spcBef>
                <a:spcPts val="0"/>
              </a:spcBef>
              <a:spcAft>
                <a:spcPts val="0"/>
              </a:spcAft>
              <a:buNone/>
            </a:pPr>
            <a:r>
              <a:rPr lang="en-US" sz="1800" dirty="0">
                <a:effectLst/>
                <a:latin typeface="Calibri" panose="020F0502020204030204" pitchFamily="34" charset="0"/>
                <a:ea typeface="Calibri" panose="020F0502020204030204" pitchFamily="34" charset="0"/>
              </a:rPr>
              <a:t> </a:t>
            </a:r>
          </a:p>
          <a:p>
            <a:pPr marL="457200" marR="0">
              <a:spcBef>
                <a:spcPts val="0"/>
              </a:spcBef>
              <a:spcAft>
                <a:spcPts val="0"/>
              </a:spcAft>
            </a:pPr>
            <a:r>
              <a:rPr lang="en-US" sz="1800" dirty="0">
                <a:effectLst/>
                <a:latin typeface="Calibri" panose="020F0502020204030204" pitchFamily="34" charset="0"/>
                <a:ea typeface="Calibri" panose="020F0502020204030204" pitchFamily="34" charset="0"/>
              </a:rPr>
              <a:t>Once in production, integrity checks and defense-in-depth measures are deployed to create more Defense in Depth. This kind of testing should be performed early and often. It allows for a fast response and faster stabilization should a security threat occur.</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Tarulis</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1" name="Audio 20">
            <a:hlinkClick r:id="" action="ppaction://media"/>
            <a:extLst>
              <a:ext uri="{FF2B5EF4-FFF2-40B4-BE49-F238E27FC236}">
                <a16:creationId xmlns:a16="http://schemas.microsoft.com/office/drawing/2014/main" id="{7167FCEB-29FF-0470-FEBA-E7E523C0978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60"/>
    </mc:Choice>
    <mc:Fallback>
      <p:transition spd="slow" advTm="20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742950" lvl="1" indent="-285750">
              <a:buSzPts val="2000"/>
            </a:pPr>
            <a:r>
              <a:rPr lang="en-US" dirty="0"/>
              <a:t>SAST (Static Application Security Testing) tools: Analyze source code for vulnerabilities during the development phase.</a:t>
            </a:r>
          </a:p>
          <a:p>
            <a:pPr marL="742950" lvl="1" indent="-285750">
              <a:buSzPts val="2000"/>
            </a:pPr>
            <a:endParaRPr lang="en-US" dirty="0"/>
          </a:p>
          <a:p>
            <a:pPr marL="742950" lvl="1" indent="-285750">
              <a:buSzPts val="2000"/>
            </a:pPr>
            <a:r>
              <a:rPr lang="en-US" dirty="0"/>
              <a:t>DAST (Dynamic Application Security Testing) tools: Simulate attacks ono applications to identify weaknesses.</a:t>
            </a:r>
          </a:p>
          <a:p>
            <a:pPr marL="742950" lvl="1" indent="-285750">
              <a:buSzPts val="2000"/>
            </a:pPr>
            <a:endParaRPr lang="en-US" dirty="0"/>
          </a:p>
          <a:p>
            <a:pPr marL="742950" lvl="1" indent="-285750">
              <a:buSzPts val="2000"/>
            </a:pPr>
            <a:r>
              <a:rPr lang="en-US" dirty="0"/>
              <a:t>SIEM (Security Information and Event Management) tools: Collect and analyze security events for incident detection and response</a:t>
            </a:r>
          </a:p>
          <a:p>
            <a:pPr marL="742950" lvl="1" indent="-285750">
              <a:buSzPts val="2000"/>
            </a:pPr>
            <a:endParaRPr lang="en-US" dirty="0"/>
          </a:p>
          <a:p>
            <a:pPr marL="742950" lvl="1" indent="-285750">
              <a:buSzPts val="2000"/>
            </a:pPr>
            <a:r>
              <a:rPr lang="en-US" dirty="0" err="1"/>
              <a:t>Parasoft</a:t>
            </a:r>
            <a:r>
              <a:rPr lang="en-US" dirty="0"/>
              <a:t> C/C++ testing: Used to verify and test code for vulnerabilities.</a:t>
            </a:r>
          </a:p>
          <a:p>
            <a:pPr marL="457200" lvl="1" indent="0" algn="l" rtl="0">
              <a:lnSpc>
                <a:spcPct val="90000"/>
              </a:lnSpc>
              <a:spcBef>
                <a:spcPts val="500"/>
              </a:spcBef>
              <a:spcAft>
                <a:spcPts val="0"/>
              </a:spcAft>
              <a:buClr>
                <a:schemeClr val="lt1"/>
              </a:buClr>
              <a:buSzPts val="2000"/>
              <a:buNone/>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92598B7C-5DA6-A80E-88B7-CF198796763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158"/>
    </mc:Choice>
    <mc:Fallback>
      <p:transition spd="slow" advTm="26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F9D79212-0605-2BB1-3E8B-9969AE954EA1}"/>
              </a:ext>
            </a:extLst>
          </p:cNvPr>
          <p:cNvGraphicFramePr>
            <a:graphicFrameLocks noGrp="1"/>
          </p:cNvGraphicFramePr>
          <p:nvPr>
            <p:extLst>
              <p:ext uri="{D42A27DB-BD31-4B8C-83A1-F6EECF244321}">
                <p14:modId xmlns:p14="http://schemas.microsoft.com/office/powerpoint/2010/main" val="791959401"/>
              </p:ext>
            </p:extLst>
          </p:nvPr>
        </p:nvGraphicFramePr>
        <p:xfrm>
          <a:off x="787078" y="2597314"/>
          <a:ext cx="10617844" cy="3992437"/>
        </p:xfrm>
        <a:graphic>
          <a:graphicData uri="http://schemas.openxmlformats.org/drawingml/2006/table">
            <a:tbl>
              <a:tblPr firstRow="1" bandRow="1">
                <a:tableStyleId>{802198C4-3087-4945-87E3-76CBB3509B7E}</a:tableStyleId>
              </a:tblPr>
              <a:tblGrid>
                <a:gridCol w="5308922">
                  <a:extLst>
                    <a:ext uri="{9D8B030D-6E8A-4147-A177-3AD203B41FA5}">
                      <a16:colId xmlns:a16="http://schemas.microsoft.com/office/drawing/2014/main" val="3341648655"/>
                    </a:ext>
                  </a:extLst>
                </a:gridCol>
                <a:gridCol w="5308922">
                  <a:extLst>
                    <a:ext uri="{9D8B030D-6E8A-4147-A177-3AD203B41FA5}">
                      <a16:colId xmlns:a16="http://schemas.microsoft.com/office/drawing/2014/main" val="3107586129"/>
                    </a:ext>
                  </a:extLst>
                </a:gridCol>
              </a:tblGrid>
              <a:tr h="948587">
                <a:tc>
                  <a:txBody>
                    <a:bodyPr/>
                    <a:lstStyle/>
                    <a:p>
                      <a:pPr marL="0" indent="0" algn="ctr">
                        <a:buFont typeface="Arial" panose="020B0604020202020204" pitchFamily="34" charset="0"/>
                        <a:buNone/>
                      </a:pPr>
                      <a:r>
                        <a:rPr lang="en-US" sz="2400" dirty="0">
                          <a:solidFill>
                            <a:schemeClr val="bg1"/>
                          </a:solidFill>
                        </a:rPr>
                        <a:t>Benefits</a:t>
                      </a:r>
                    </a:p>
                  </a:txBody>
                  <a:tcPr/>
                </a:tc>
                <a:tc>
                  <a:txBody>
                    <a:bodyPr/>
                    <a:lstStyle/>
                    <a:p>
                      <a:pPr marL="0" indent="0" algn="ctr">
                        <a:buFont typeface="Arial" panose="020B0604020202020204" pitchFamily="34" charset="0"/>
                        <a:buNone/>
                      </a:pPr>
                      <a:r>
                        <a:rPr lang="en-US" sz="2400" dirty="0">
                          <a:solidFill>
                            <a:schemeClr val="bg1"/>
                          </a:solidFill>
                        </a:rPr>
                        <a:t>Risks</a:t>
                      </a:r>
                    </a:p>
                  </a:txBody>
                  <a:tcPr/>
                </a:tc>
                <a:extLst>
                  <a:ext uri="{0D108BD9-81ED-4DB2-BD59-A6C34878D82A}">
                    <a16:rowId xmlns:a16="http://schemas.microsoft.com/office/drawing/2014/main" val="1660145506"/>
                  </a:ext>
                </a:extLst>
              </a:tr>
              <a:tr h="3043850">
                <a:tc>
                  <a:txBody>
                    <a:bodyPr/>
                    <a:lstStyle/>
                    <a:p>
                      <a:pPr marL="285750" indent="-285750" algn="l">
                        <a:buClr>
                          <a:schemeClr val="bg1"/>
                        </a:buClr>
                        <a:buFont typeface="Arial" panose="020B0604020202020204" pitchFamily="34" charset="0"/>
                        <a:buChar char="•"/>
                      </a:pPr>
                      <a:r>
                        <a:rPr lang="en-US" sz="2400" dirty="0">
                          <a:solidFill>
                            <a:schemeClr val="bg1"/>
                          </a:solidFill>
                        </a:rPr>
                        <a:t>Layered security is preventative</a:t>
                      </a:r>
                    </a:p>
                    <a:p>
                      <a:pPr marL="285750" indent="-285750" algn="l">
                        <a:buClr>
                          <a:schemeClr val="bg1"/>
                        </a:buClr>
                        <a:buFont typeface="Arial" panose="020B0604020202020204" pitchFamily="34" charset="0"/>
                        <a:buChar char="•"/>
                      </a:pPr>
                      <a:endParaRPr lang="en-US" sz="2400" dirty="0">
                        <a:solidFill>
                          <a:schemeClr val="bg1"/>
                        </a:solidFill>
                      </a:endParaRPr>
                    </a:p>
                    <a:p>
                      <a:pPr marL="285750" indent="-285750" algn="l">
                        <a:buClr>
                          <a:schemeClr val="bg1"/>
                        </a:buClr>
                        <a:buFont typeface="Arial" panose="020B0604020202020204" pitchFamily="34" charset="0"/>
                        <a:buChar char="•"/>
                      </a:pPr>
                      <a:r>
                        <a:rPr lang="en-US" sz="2400" dirty="0">
                          <a:solidFill>
                            <a:schemeClr val="bg1"/>
                          </a:solidFill>
                        </a:rPr>
                        <a:t>Cost saving</a:t>
                      </a:r>
                    </a:p>
                    <a:p>
                      <a:pPr marL="285750" indent="-285750" algn="l">
                        <a:buClr>
                          <a:schemeClr val="bg1"/>
                        </a:buClr>
                        <a:buFont typeface="Arial" panose="020B0604020202020204" pitchFamily="34" charset="0"/>
                        <a:buChar char="•"/>
                      </a:pPr>
                      <a:endParaRPr lang="en-US" sz="2400" dirty="0">
                        <a:solidFill>
                          <a:schemeClr val="bg1"/>
                        </a:solidFill>
                      </a:endParaRPr>
                    </a:p>
                    <a:p>
                      <a:pPr marL="285750" indent="-285750" algn="l">
                        <a:buClr>
                          <a:schemeClr val="bg1"/>
                        </a:buClr>
                        <a:buFont typeface="Arial" panose="020B0604020202020204" pitchFamily="34" charset="0"/>
                        <a:buChar char="•"/>
                      </a:pPr>
                      <a:r>
                        <a:rPr lang="en-US" sz="2400" dirty="0">
                          <a:solidFill>
                            <a:schemeClr val="bg1"/>
                          </a:solidFill>
                        </a:rPr>
                        <a:t>Easier implementation</a:t>
                      </a:r>
                    </a:p>
                    <a:p>
                      <a:pPr marL="285750" indent="-285750" algn="l">
                        <a:buClr>
                          <a:schemeClr val="bg1"/>
                        </a:buClr>
                        <a:buFont typeface="Arial" panose="020B0604020202020204" pitchFamily="34" charset="0"/>
                        <a:buChar char="•"/>
                      </a:pPr>
                      <a:endParaRPr lang="en-US" sz="2400" dirty="0">
                        <a:solidFill>
                          <a:schemeClr val="bg1"/>
                        </a:solidFill>
                      </a:endParaRPr>
                    </a:p>
                    <a:p>
                      <a:pPr marL="285750" indent="-285750" algn="l">
                        <a:buClr>
                          <a:schemeClr val="bg1"/>
                        </a:buClr>
                        <a:buFont typeface="Arial" panose="020B0604020202020204" pitchFamily="34" charset="0"/>
                        <a:buChar char="•"/>
                      </a:pPr>
                      <a:r>
                        <a:rPr lang="en-US" sz="2400" dirty="0">
                          <a:solidFill>
                            <a:schemeClr val="bg1"/>
                          </a:solidFill>
                        </a:rPr>
                        <a:t>Larger barrier against attackers</a:t>
                      </a:r>
                    </a:p>
                  </a:txBody>
                  <a:tcPr/>
                </a:tc>
                <a:tc>
                  <a:txBody>
                    <a:bodyPr/>
                    <a:lstStyle/>
                    <a:p>
                      <a:pPr marL="285750" indent="-285750" algn="l">
                        <a:buClr>
                          <a:schemeClr val="bg1"/>
                        </a:buClr>
                        <a:buFont typeface="Arial" panose="020B0604020202020204" pitchFamily="34" charset="0"/>
                        <a:buChar char="•"/>
                      </a:pPr>
                      <a:r>
                        <a:rPr lang="en-US" sz="2400" dirty="0">
                          <a:solidFill>
                            <a:schemeClr val="bg1"/>
                          </a:solidFill>
                        </a:rPr>
                        <a:t>Time consuming</a:t>
                      </a:r>
                    </a:p>
                    <a:p>
                      <a:pPr marL="285750" indent="-285750" algn="l">
                        <a:buClr>
                          <a:schemeClr val="bg1"/>
                        </a:buClr>
                        <a:buFont typeface="Arial" panose="020B0604020202020204" pitchFamily="34" charset="0"/>
                        <a:buChar char="•"/>
                      </a:pPr>
                      <a:endParaRPr lang="en-US" sz="2400" dirty="0">
                        <a:solidFill>
                          <a:schemeClr val="bg1"/>
                        </a:solidFill>
                      </a:endParaRPr>
                    </a:p>
                    <a:p>
                      <a:pPr marL="285750" indent="-285750" algn="l">
                        <a:buClr>
                          <a:schemeClr val="bg1"/>
                        </a:buClr>
                        <a:buFont typeface="Arial" panose="020B0604020202020204" pitchFamily="34" charset="0"/>
                        <a:buChar char="•"/>
                      </a:pPr>
                      <a:r>
                        <a:rPr lang="en-US" sz="2400" dirty="0">
                          <a:solidFill>
                            <a:schemeClr val="bg1"/>
                          </a:solidFill>
                        </a:rPr>
                        <a:t>Expertise needed</a:t>
                      </a:r>
                    </a:p>
                  </a:txBody>
                  <a:tcPr/>
                </a:tc>
                <a:extLst>
                  <a:ext uri="{0D108BD9-81ED-4DB2-BD59-A6C34878D82A}">
                    <a16:rowId xmlns:a16="http://schemas.microsoft.com/office/drawing/2014/main" val="901622154"/>
                  </a:ext>
                </a:extLst>
              </a:tr>
            </a:tbl>
          </a:graphicData>
        </a:graphic>
      </p:graphicFrame>
      <p:pic>
        <p:nvPicPr>
          <p:cNvPr id="14" name="Audio 13">
            <a:hlinkClick r:id="" action="ppaction://media"/>
            <a:extLst>
              <a:ext uri="{FF2B5EF4-FFF2-40B4-BE49-F238E27FC236}">
                <a16:creationId xmlns:a16="http://schemas.microsoft.com/office/drawing/2014/main" id="{247013A0-D9FF-B4CB-43B3-404D27ACA1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407"/>
    </mc:Choice>
    <mc:Fallback>
      <p:transition spd="slow" advTm="34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Keep it simple</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Defense-in-Depth</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err="1"/>
              <a:t>Sanatizing</a:t>
            </a:r>
            <a:r>
              <a:rPr lang="en-US" sz="2400" dirty="0"/>
              <a:t> data</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Encryption</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Testing and Tools</a:t>
            </a:r>
          </a:p>
          <a:p>
            <a:pPr marL="228600" lvl="0" indent="-228600" algn="l" rtl="0">
              <a:lnSpc>
                <a:spcPct val="90000"/>
              </a:lnSpc>
              <a:spcBef>
                <a:spcPts val="0"/>
              </a:spcBef>
              <a:spcAft>
                <a:spcPts val="0"/>
              </a:spcAft>
              <a:buClr>
                <a:schemeClr val="lt1"/>
              </a:buClr>
              <a:buSzPts val="2200"/>
              <a:buChar char="•"/>
            </a:pPr>
            <a:endParaRPr lang="en-US" sz="2400" dirty="0"/>
          </a:p>
          <a:p>
            <a:pPr marL="228600" lvl="0" indent="-228600" algn="l" rtl="0">
              <a:lnSpc>
                <a:spcPct val="90000"/>
              </a:lnSpc>
              <a:spcBef>
                <a:spcPts val="0"/>
              </a:spcBef>
              <a:spcAft>
                <a:spcPts val="0"/>
              </a:spcAft>
              <a:buClr>
                <a:schemeClr val="lt1"/>
              </a:buClr>
              <a:buSzPts val="2200"/>
              <a:buChar char="•"/>
            </a:pPr>
            <a:r>
              <a:rPr lang="en-US" sz="2400" dirty="0"/>
              <a:t>Threat assessment and handling priorities</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82CBB37F-859A-D929-2B43-3F3ACD5311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32"/>
    </mc:Choice>
    <mc:Fallback>
      <p:transition spd="slow" advTm="2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Sei cert C++ coding standard</a:t>
            </a:r>
            <a:r>
              <a:rPr lang="en-US" dirty="0">
                <a:effectLst/>
              </a:rPr>
              <a:t>. SEI CERT C++ Coding Standard - SEI CERT C++ Coding Standard - Confluence. (n.d.). https://wiki.sei.cmu.edu/confluence/display/cplusplus/ </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925256" y="1807835"/>
            <a:ext cx="8341488" cy="490826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13F03C1B-3783-8AE4-31FE-559E864FA04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602"/>
    </mc:Choice>
    <mc:Fallback>
      <p:transition spd="slow" advTm="26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052034737"/>
              </p:ext>
            </p:extLst>
          </p:nvPr>
        </p:nvGraphicFramePr>
        <p:xfrm>
          <a:off x="1883651" y="1834931"/>
          <a:ext cx="8424697" cy="4754820"/>
        </p:xfrm>
        <a:graphic>
          <a:graphicData uri="http://schemas.openxmlformats.org/drawingml/2006/table">
            <a:tbl>
              <a:tblPr firstRow="1" firstCol="1">
                <a:noFill/>
                <a:tableStyleId>{802198C4-3087-4945-87E3-76CBB3509B7E}</a:tableStyleId>
              </a:tblPr>
              <a:tblGrid>
                <a:gridCol w="4333648">
                  <a:extLst>
                    <a:ext uri="{9D8B030D-6E8A-4147-A177-3AD203B41FA5}">
                      <a16:colId xmlns:a16="http://schemas.microsoft.com/office/drawing/2014/main" val="20000"/>
                    </a:ext>
                  </a:extLst>
                </a:gridCol>
                <a:gridCol w="4091049">
                  <a:extLst>
                    <a:ext uri="{9D8B030D-6E8A-4147-A177-3AD203B41FA5}">
                      <a16:colId xmlns:a16="http://schemas.microsoft.com/office/drawing/2014/main" val="20001"/>
                    </a:ext>
                  </a:extLst>
                </a:gridCol>
              </a:tblGrid>
              <a:tr h="244049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Likely</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lumMod val="75000"/>
                            <a:lumOff val="2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STR51-CPP –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lumMod val="75000"/>
                              <a:lumOff val="25000"/>
                            </a:schemeClr>
                          </a:solidFill>
                        </a:rPr>
                        <a:t>MEM50-CPP –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lumMod val="75000"/>
                              <a:lumOff val="25000"/>
                            </a:schemeClr>
                          </a:solidFill>
                        </a:rPr>
                        <a:t>MSC51-CPP – P18</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lumMod val="75000"/>
                            <a:lumOff val="2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Data Value</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Data Type</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Exceptions</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String Exceptions</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lumMod val="75000"/>
                            <a:lumOff val="2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Priority</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solidFill>
                          <a:schemeClr val="accent3"/>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lumMod val="75000"/>
                              <a:lumOff val="25000"/>
                            </a:schemeClr>
                          </a:solidFill>
                        </a:rPr>
                        <a:t>FLP30-C – P6</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lumMod val="75000"/>
                              <a:lumOff val="25000"/>
                            </a:schemeClr>
                          </a:solidFill>
                        </a:rPr>
                        <a:t>CTR51-CPP – P6</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lumMod val="75000"/>
                            <a:lumOff val="2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String Correctness</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Memory Protection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91852">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Low priority</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solidFill>
                          <a:schemeClr val="accent3"/>
                        </a:solidFill>
                      </a:endParaRPr>
                    </a:p>
                    <a:p>
                      <a:pPr algn="ctr"/>
                      <a:r>
                        <a:rPr lang="en-US" sz="1200" dirty="0">
                          <a:solidFill>
                            <a:schemeClr val="tx1">
                              <a:lumMod val="75000"/>
                              <a:lumOff val="25000"/>
                            </a:schemeClr>
                          </a:solidFill>
                        </a:rPr>
                        <a:t>INT50-CPP – P4</a:t>
                      </a:r>
                    </a:p>
                    <a:p>
                      <a:pPr algn="ctr"/>
                      <a:r>
                        <a:rPr lang="en-US" sz="1200" u="none" strike="noStrike" cap="none" dirty="0">
                          <a:solidFill>
                            <a:schemeClr val="tx1">
                              <a:lumMod val="75000"/>
                              <a:lumOff val="25000"/>
                            </a:schemeClr>
                          </a:solidFill>
                        </a:rPr>
                        <a:t>ERR62-CPP – P4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dirty="0">
                          <a:solidFill>
                            <a:schemeClr val="tx1">
                              <a:lumMod val="75000"/>
                              <a:lumOff val="25000"/>
                            </a:schemeClr>
                          </a:solidFill>
                        </a:rPr>
                        <a:t>ERR51-CPP – P4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u="none" strike="noStrike" cap="none" dirty="0">
                        <a:solidFill>
                          <a:schemeClr val="tx1">
                            <a:lumMod val="75000"/>
                            <a:lumOff val="25000"/>
                          </a:schemeClr>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dirty="0">
                          <a:solidFill>
                            <a:schemeClr val="tx1">
                              <a:lumMod val="75000"/>
                              <a:lumOff val="25000"/>
                            </a:schemeClr>
                          </a:solidFill>
                        </a:rPr>
                        <a:t>Seeded Random Numbers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dirty="0">
                          <a:solidFill>
                            <a:schemeClr val="tx1">
                              <a:lumMod val="75000"/>
                              <a:lumOff val="25000"/>
                            </a:schemeClr>
                          </a:solidFill>
                        </a:rPr>
                        <a:t>Loop Counters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u="none" strike="noStrike" cap="none" dirty="0">
                        <a:solidFill>
                          <a:schemeClr val="tx1">
                            <a:lumMod val="75000"/>
                            <a:lumOff val="2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3"/>
                          </a:solidFill>
                        </a:rPr>
                        <a:t>Unlikely</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solidFill>
                          <a:schemeClr val="accent3"/>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dirty="0">
                          <a:solidFill>
                            <a:schemeClr val="tx1">
                              <a:lumMod val="75000"/>
                              <a:lumOff val="25000"/>
                            </a:schemeClr>
                          </a:solidFill>
                        </a:rPr>
                        <a:t>CTR57-CPP – P2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dirty="0">
                          <a:solidFill>
                            <a:schemeClr val="tx1">
                              <a:lumMod val="75000"/>
                              <a:lumOff val="25000"/>
                            </a:schemeClr>
                          </a:solidFill>
                        </a:rPr>
                        <a:t>DCL56-CPP – P2</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solidFill>
                          <a:schemeClr val="tx1">
                            <a:lumMod val="75000"/>
                            <a:lumOff val="2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Commenting</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lumMod val="75000"/>
                              <a:lumOff val="25000"/>
                            </a:schemeClr>
                          </a:solidFill>
                        </a:rPr>
                        <a:t>Assertions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1439E79B-9794-EEAD-3FBD-70EDCF4B49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113"/>
    </mc:Choice>
    <mc:Fallback>
      <p:transition spd="slow" advTm="77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43534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Table 5">
            <a:extLst>
              <a:ext uri="{FF2B5EF4-FFF2-40B4-BE49-F238E27FC236}">
                <a16:creationId xmlns:a16="http://schemas.microsoft.com/office/drawing/2014/main" id="{A8B6B044-393A-C66F-31F5-9C9DB2494EE3}"/>
              </a:ext>
            </a:extLst>
          </p:cNvPr>
          <p:cNvGraphicFramePr>
            <a:graphicFrameLocks noGrp="1"/>
          </p:cNvGraphicFramePr>
          <p:nvPr>
            <p:extLst>
              <p:ext uri="{D42A27DB-BD31-4B8C-83A1-F6EECF244321}">
                <p14:modId xmlns:p14="http://schemas.microsoft.com/office/powerpoint/2010/main" val="2210657793"/>
              </p:ext>
            </p:extLst>
          </p:nvPr>
        </p:nvGraphicFramePr>
        <p:xfrm>
          <a:off x="326570" y="1410888"/>
          <a:ext cx="11439332" cy="5262603"/>
        </p:xfrm>
        <a:graphic>
          <a:graphicData uri="http://schemas.openxmlformats.org/drawingml/2006/table">
            <a:tbl>
              <a:tblPr firstRow="1" bandRow="1">
                <a:tableStyleId>{802198C4-3087-4945-87E3-76CBB3509B7E}</a:tableStyleId>
              </a:tblPr>
              <a:tblGrid>
                <a:gridCol w="5719666">
                  <a:extLst>
                    <a:ext uri="{9D8B030D-6E8A-4147-A177-3AD203B41FA5}">
                      <a16:colId xmlns:a16="http://schemas.microsoft.com/office/drawing/2014/main" val="1364670860"/>
                    </a:ext>
                  </a:extLst>
                </a:gridCol>
                <a:gridCol w="5719666">
                  <a:extLst>
                    <a:ext uri="{9D8B030D-6E8A-4147-A177-3AD203B41FA5}">
                      <a16:colId xmlns:a16="http://schemas.microsoft.com/office/drawing/2014/main" val="4231601078"/>
                    </a:ext>
                  </a:extLst>
                </a:gridCol>
              </a:tblGrid>
              <a:tr h="448641">
                <a:tc>
                  <a:txBody>
                    <a:bodyPr/>
                    <a:lstStyle/>
                    <a:p>
                      <a:pPr lvl="2" algn="l"/>
                      <a:r>
                        <a:rPr lang="en-US" sz="1200" dirty="0">
                          <a:ln>
                            <a:noFill/>
                          </a:ln>
                          <a:solidFill>
                            <a:schemeClr val="bg1"/>
                          </a:solidFill>
                          <a:effectLst/>
                        </a:rPr>
                        <a:t>Principles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lgn="l"/>
                      <a:r>
                        <a:rPr lang="en-US" sz="1200" dirty="0">
                          <a:ln>
                            <a:noFill/>
                          </a:ln>
                          <a:solidFill>
                            <a:schemeClr val="bg1"/>
                          </a:solidFill>
                          <a:effectLst/>
                        </a:rPr>
                        <a:t>Relevant Coding Standards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8011594"/>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1. Validate Input Data</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lgn="l"/>
                      <a:r>
                        <a:rPr lang="en-US" sz="1200" dirty="0">
                          <a:ln>
                            <a:noFill/>
                          </a:ln>
                          <a:solidFill>
                            <a:schemeClr val="bg1"/>
                          </a:solidFill>
                          <a:effectLst/>
                        </a:rPr>
                        <a:t>Data Type, Data Value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3730602"/>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2. Heed Compiler Warnings</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Data Type, Data Value, Memory Protection</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182894"/>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3. Architect and Design for Security Policy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700" b="0" i="0" u="none" strike="noStrike" cap="none" dirty="0">
                          <a:solidFill>
                            <a:schemeClr val="bg1"/>
                          </a:solidFill>
                          <a:latin typeface="Arial"/>
                          <a:ea typeface="Arial"/>
                          <a:cs typeface="Arial"/>
                          <a:sym typeface="Arial"/>
                        </a:rPr>
                        <a:t>Assertions, Exceptions</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180135"/>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4. Keep it Simple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Data Type, Data Value, </a:t>
                      </a:r>
                      <a:r>
                        <a:rPr lang="en-US" sz="1200" b="0" i="0" u="none" strike="noStrike" cap="none" dirty="0">
                          <a:solidFill>
                            <a:schemeClr val="bg1"/>
                          </a:solidFill>
                          <a:latin typeface="Arial"/>
                          <a:ea typeface="Arial"/>
                          <a:cs typeface="Arial"/>
                          <a:sym typeface="Arial"/>
                        </a:rPr>
                        <a:t>Loop Counters</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ln>
                          <a:noFill/>
                        </a:ln>
                        <a:solidFill>
                          <a:schemeClr val="bg1"/>
                        </a:solidFill>
                        <a:effectLst/>
                      </a:endParaRP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9783580"/>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5. Default Deny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lgn="l"/>
                      <a:r>
                        <a:rPr lang="en-US" sz="1200" dirty="0">
                          <a:ln>
                            <a:noFill/>
                          </a:ln>
                          <a:solidFill>
                            <a:schemeClr val="bg1"/>
                          </a:solidFill>
                          <a:effectLst/>
                        </a:rPr>
                        <a:t>Assertions, Exceptions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00361869"/>
                  </a:ext>
                </a:extLst>
              </a:tr>
              <a:tr h="448641">
                <a:tc>
                  <a:txBody>
                    <a:bodyPr/>
                    <a:lstStyle/>
                    <a:p>
                      <a:pPr marL="0" lvl="3" indent="0" algn="l">
                        <a:spcBef>
                          <a:spcPts val="0"/>
                        </a:spcBef>
                        <a:buSzPts val="2200"/>
                        <a:buFont typeface="+mj-lt"/>
                        <a:buNone/>
                      </a:pPr>
                      <a:r>
                        <a:rPr lang="en-US" sz="1200" dirty="0">
                          <a:ln>
                            <a:noFill/>
                          </a:ln>
                          <a:solidFill>
                            <a:schemeClr val="bg1"/>
                          </a:solidFill>
                          <a:effectLst/>
                        </a:rPr>
                        <a:t>6. Adhere to Principle of Least Privilege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lgn="l"/>
                      <a:r>
                        <a:rPr lang="en-US" sz="1200" dirty="0">
                          <a:ln>
                            <a:noFill/>
                          </a:ln>
                          <a:solidFill>
                            <a:schemeClr val="bg1"/>
                          </a:solidFill>
                          <a:effectLst/>
                        </a:rPr>
                        <a:t>Assertions, Exceptions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1784022"/>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7. Sanitize Data Sent to Other Systems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SQL Injection, Memory Protection</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3564873"/>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8. Practice Defense in Depth</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Data Type, Data Value, Assertions</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0146910"/>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9. Use Effective Quality Assurance Techniques</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lgn="l"/>
                      <a:r>
                        <a:rPr lang="en-US" sz="1200" dirty="0">
                          <a:ln>
                            <a:noFill/>
                          </a:ln>
                          <a:solidFill>
                            <a:schemeClr val="bg1"/>
                          </a:solidFill>
                          <a:effectLst/>
                        </a:rPr>
                        <a:t>Assertions, Exceptions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4869594"/>
                  </a:ext>
                </a:extLst>
              </a:tr>
              <a:tr h="448641">
                <a:tc>
                  <a:txBody>
                    <a:bodyPr/>
                    <a:lstStyle/>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n>
                            <a:noFill/>
                          </a:ln>
                          <a:solidFill>
                            <a:schemeClr val="bg1"/>
                          </a:solidFill>
                          <a:effectLst/>
                        </a:rPr>
                        <a:t>10. Adopt a Secure Coding Standard</a:t>
                      </a:r>
                    </a:p>
                    <a:p>
                      <a:pPr lvl="2" algn="l"/>
                      <a:endParaRPr lang="en-US" sz="1200" dirty="0">
                        <a:ln>
                          <a:noFill/>
                        </a:ln>
                        <a:solidFill>
                          <a:schemeClr val="bg1"/>
                        </a:solidFill>
                        <a:effectLst/>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lvl="2" algn="l"/>
                      <a:r>
                        <a:rPr lang="en-US" sz="1200" dirty="0">
                          <a:ln>
                            <a:noFill/>
                          </a:ln>
                          <a:solidFill>
                            <a:schemeClr val="bg1"/>
                          </a:solidFill>
                          <a:effectLst/>
                        </a:rPr>
                        <a:t>All</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3107729"/>
                  </a:ext>
                </a:extLst>
              </a:tr>
            </a:tbl>
          </a:graphicData>
        </a:graphic>
      </p:graphicFrame>
      <p:pic>
        <p:nvPicPr>
          <p:cNvPr id="18" name="Audio 17">
            <a:hlinkClick r:id="" action="ppaction://media"/>
            <a:extLst>
              <a:ext uri="{FF2B5EF4-FFF2-40B4-BE49-F238E27FC236}">
                <a16:creationId xmlns:a16="http://schemas.microsoft.com/office/drawing/2014/main" id="{919715CF-501A-1EB4-D3E2-9B07130AF7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9603"/>
    </mc:Choice>
    <mc:Fallback>
      <p:transition spd="slow" advTm="109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D4E5E90-09B7-444F-6917-DD9BF07C0710}"/>
              </a:ext>
            </a:extLst>
          </p:cNvPr>
          <p:cNvGraphicFramePr>
            <a:graphicFrameLocks noGrp="1"/>
          </p:cNvGraphicFramePr>
          <p:nvPr>
            <p:extLst>
              <p:ext uri="{D42A27DB-BD31-4B8C-83A1-F6EECF244321}">
                <p14:modId xmlns:p14="http://schemas.microsoft.com/office/powerpoint/2010/main" val="3348684220"/>
              </p:ext>
            </p:extLst>
          </p:nvPr>
        </p:nvGraphicFramePr>
        <p:xfrm>
          <a:off x="685800" y="1666380"/>
          <a:ext cx="10820400" cy="4988434"/>
        </p:xfrm>
        <a:graphic>
          <a:graphicData uri="http://schemas.openxmlformats.org/drawingml/2006/table">
            <a:tbl>
              <a:tblPr firstRow="1" bandRow="1">
                <a:tableStyleId>{802198C4-3087-4945-87E3-76CBB3509B7E}</a:tableStyleId>
              </a:tblPr>
              <a:tblGrid>
                <a:gridCol w="3431882">
                  <a:extLst>
                    <a:ext uri="{9D8B030D-6E8A-4147-A177-3AD203B41FA5}">
                      <a16:colId xmlns:a16="http://schemas.microsoft.com/office/drawing/2014/main" val="2088354979"/>
                    </a:ext>
                  </a:extLst>
                </a:gridCol>
                <a:gridCol w="7388518">
                  <a:extLst>
                    <a:ext uri="{9D8B030D-6E8A-4147-A177-3AD203B41FA5}">
                      <a16:colId xmlns:a16="http://schemas.microsoft.com/office/drawing/2014/main" val="631910726"/>
                    </a:ext>
                  </a:extLst>
                </a:gridCol>
              </a:tblGrid>
              <a:tr h="391531">
                <a:tc>
                  <a:txBody>
                    <a:bodyPr/>
                    <a:lstStyle/>
                    <a:p>
                      <a:pPr algn="l"/>
                      <a:r>
                        <a:rPr lang="en-US" sz="1700" dirty="0">
                          <a:solidFill>
                            <a:schemeClr val="bg1"/>
                          </a:solidFill>
                          <a:latin typeface="+mj-lt"/>
                        </a:rPr>
                        <a:t>Coding Standards:</a:t>
                      </a:r>
                    </a:p>
                  </a:txBody>
                  <a:tcPr marL="111411" marR="111411" marT="55706" marB="55706" anchor="ctr"/>
                </a:tc>
                <a:tc>
                  <a:txBody>
                    <a:bodyPr/>
                    <a:lstStyle/>
                    <a:p>
                      <a:pPr algn="l"/>
                      <a:endParaRPr lang="en-US" sz="1700" dirty="0">
                        <a:solidFill>
                          <a:schemeClr val="bg1"/>
                        </a:solidFill>
                        <a:latin typeface="+mj-lt"/>
                      </a:endParaRPr>
                    </a:p>
                  </a:txBody>
                  <a:tcPr marL="111411" marR="111411" marT="55706" marB="55706" anchor="ctr"/>
                </a:tc>
                <a:extLst>
                  <a:ext uri="{0D108BD9-81ED-4DB2-BD59-A6C34878D82A}">
                    <a16:rowId xmlns:a16="http://schemas.microsoft.com/office/drawing/2014/main" val="2995120646"/>
                  </a:ext>
                </a:extLst>
              </a:tr>
              <a:tr h="597042">
                <a:tc>
                  <a:txBody>
                    <a:bodyPr/>
                    <a:lstStyle/>
                    <a:p>
                      <a:pPr algn="l"/>
                      <a:r>
                        <a:rPr lang="en-US" sz="1700" dirty="0">
                          <a:solidFill>
                            <a:schemeClr val="bg1"/>
                          </a:solidFill>
                          <a:latin typeface="+mj-lt"/>
                        </a:rPr>
                        <a:t>Data Type</a:t>
                      </a:r>
                    </a:p>
                  </a:txBody>
                  <a:tcPr marL="111411" marR="111411" marT="55706" marB="55706" anchor="ctr"/>
                </a:tc>
                <a:tc>
                  <a:txBody>
                    <a:bodyPr/>
                    <a:lstStyle/>
                    <a:p>
                      <a:pPr algn="l"/>
                      <a:r>
                        <a:rPr lang="en-US" sz="1700" dirty="0">
                          <a:solidFill>
                            <a:schemeClr val="bg1"/>
                          </a:solidFill>
                          <a:latin typeface="+mj-lt"/>
                        </a:rPr>
                        <a:t>Ensure that any operations on signed integers do not result in overflow.</a:t>
                      </a:r>
                    </a:p>
                  </a:txBody>
                  <a:tcPr marL="111411" marR="111411" marT="55706" marB="55706" anchor="ctr"/>
                </a:tc>
                <a:extLst>
                  <a:ext uri="{0D108BD9-81ED-4DB2-BD59-A6C34878D82A}">
                    <a16:rowId xmlns:a16="http://schemas.microsoft.com/office/drawing/2014/main" val="455716827"/>
                  </a:ext>
                </a:extLst>
              </a:tr>
              <a:tr h="597042">
                <a:tc>
                  <a:txBody>
                    <a:bodyPr/>
                    <a:lstStyle/>
                    <a:p>
                      <a:pPr algn="l"/>
                      <a:r>
                        <a:rPr lang="en-US" sz="1700" dirty="0">
                          <a:solidFill>
                            <a:schemeClr val="bg1"/>
                          </a:solidFill>
                          <a:latin typeface="+mj-lt"/>
                        </a:rPr>
                        <a:t>Data Value</a:t>
                      </a:r>
                    </a:p>
                  </a:txBody>
                  <a:tcPr marL="111411" marR="111411" marT="55706" marB="55706" anchor="ctr"/>
                </a:tc>
                <a:tc>
                  <a:txBody>
                    <a:bodyPr/>
                    <a:lstStyle/>
                    <a:p>
                      <a:pPr algn="l"/>
                      <a:r>
                        <a:rPr lang="en-US" sz="1700" dirty="0">
                          <a:solidFill>
                            <a:schemeClr val="bg1"/>
                          </a:solidFill>
                          <a:latin typeface="+mj-lt"/>
                        </a:rPr>
                        <a:t>Use valid range of integer data types to prevent integer overflow between both signed and unsigned integer conversions.</a:t>
                      </a:r>
                    </a:p>
                  </a:txBody>
                  <a:tcPr marL="111411" marR="111411" marT="55706" marB="55706" anchor="ctr"/>
                </a:tc>
                <a:extLst>
                  <a:ext uri="{0D108BD9-81ED-4DB2-BD59-A6C34878D82A}">
                    <a16:rowId xmlns:a16="http://schemas.microsoft.com/office/drawing/2014/main" val="2475556956"/>
                  </a:ext>
                </a:extLst>
              </a:tr>
              <a:tr h="597042">
                <a:tc>
                  <a:txBody>
                    <a:bodyPr/>
                    <a:lstStyle/>
                    <a:p>
                      <a:pPr algn="l"/>
                      <a:r>
                        <a:rPr lang="en-US" sz="1700" dirty="0">
                          <a:solidFill>
                            <a:schemeClr val="bg1"/>
                          </a:solidFill>
                          <a:latin typeface="+mj-lt"/>
                        </a:rPr>
                        <a:t>String Correctness</a:t>
                      </a:r>
                    </a:p>
                  </a:txBody>
                  <a:tcPr marL="111411" marR="111411" marT="55706" marB="55706" anchor="ctr"/>
                </a:tc>
                <a:tc>
                  <a:txBody>
                    <a:bodyPr/>
                    <a:lstStyle/>
                    <a:p>
                      <a:pPr algn="l"/>
                      <a:r>
                        <a:rPr lang="en-US" sz="1700" dirty="0">
                          <a:solidFill>
                            <a:schemeClr val="bg1"/>
                          </a:solidFill>
                          <a:latin typeface="+mj-lt"/>
                        </a:rPr>
                        <a:t>Ensure that the allocated storage for strings is adequately sized to accommodate the character data along with the null terminator.</a:t>
                      </a:r>
                    </a:p>
                  </a:txBody>
                  <a:tcPr marL="111411" marR="111411" marT="55706" marB="55706" anchor="ctr"/>
                </a:tc>
                <a:extLst>
                  <a:ext uri="{0D108BD9-81ED-4DB2-BD59-A6C34878D82A}">
                    <a16:rowId xmlns:a16="http://schemas.microsoft.com/office/drawing/2014/main" val="770224682"/>
                  </a:ext>
                </a:extLst>
              </a:tr>
              <a:tr h="391531">
                <a:tc>
                  <a:txBody>
                    <a:bodyPr/>
                    <a:lstStyle/>
                    <a:p>
                      <a:pPr algn="l"/>
                      <a:r>
                        <a:rPr lang="en-US" sz="1700" dirty="0">
                          <a:solidFill>
                            <a:schemeClr val="bg1"/>
                          </a:solidFill>
                          <a:latin typeface="+mj-lt"/>
                        </a:rPr>
                        <a:t>SQL Injection</a:t>
                      </a:r>
                    </a:p>
                  </a:txBody>
                  <a:tcPr marL="111411" marR="111411" marT="55706" marB="55706" anchor="ctr"/>
                </a:tc>
                <a:tc>
                  <a:txBody>
                    <a:bodyPr/>
                    <a:lstStyle/>
                    <a:p>
                      <a:pPr algn="l"/>
                      <a:r>
                        <a:rPr lang="en-US" sz="1700" dirty="0">
                          <a:solidFill>
                            <a:schemeClr val="bg1"/>
                          </a:solidFill>
                          <a:latin typeface="+mj-lt"/>
                        </a:rPr>
                        <a:t>Cleanse the data that is passed to intricate subsystems. </a:t>
                      </a:r>
                    </a:p>
                  </a:txBody>
                  <a:tcPr marL="111411" marR="111411" marT="55706" marB="55706" anchor="ctr"/>
                </a:tc>
                <a:extLst>
                  <a:ext uri="{0D108BD9-81ED-4DB2-BD59-A6C34878D82A}">
                    <a16:rowId xmlns:a16="http://schemas.microsoft.com/office/drawing/2014/main" val="3626751178"/>
                  </a:ext>
                </a:extLst>
              </a:tr>
              <a:tr h="391531">
                <a:tc>
                  <a:txBody>
                    <a:bodyPr/>
                    <a:lstStyle/>
                    <a:p>
                      <a:pPr algn="l"/>
                      <a:r>
                        <a:rPr lang="en-US" sz="1700" dirty="0">
                          <a:solidFill>
                            <a:schemeClr val="bg1"/>
                          </a:solidFill>
                          <a:latin typeface="+mj-lt"/>
                        </a:rPr>
                        <a:t>Memory Protection</a:t>
                      </a:r>
                    </a:p>
                  </a:txBody>
                  <a:tcPr marL="111411" marR="111411" marT="55706" marB="55706"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700" dirty="0">
                          <a:solidFill>
                            <a:schemeClr val="bg1"/>
                          </a:solidFill>
                          <a:latin typeface="+mj-lt"/>
                        </a:rPr>
                        <a:t>Do not read uninitialized memory</a:t>
                      </a:r>
                    </a:p>
                  </a:txBody>
                  <a:tcPr marL="111411" marR="111411" marT="55706" marB="55706" anchor="ctr"/>
                </a:tc>
                <a:extLst>
                  <a:ext uri="{0D108BD9-81ED-4DB2-BD59-A6C34878D82A}">
                    <a16:rowId xmlns:a16="http://schemas.microsoft.com/office/drawing/2014/main" val="3271542705"/>
                  </a:ext>
                </a:extLst>
              </a:tr>
              <a:tr h="391531">
                <a:tc>
                  <a:txBody>
                    <a:bodyPr/>
                    <a:lstStyle/>
                    <a:p>
                      <a:pPr algn="l"/>
                      <a:r>
                        <a:rPr lang="en-US" sz="1700" dirty="0">
                          <a:solidFill>
                            <a:schemeClr val="bg1"/>
                          </a:solidFill>
                          <a:latin typeface="+mj-lt"/>
                        </a:rPr>
                        <a:t>Assertions</a:t>
                      </a:r>
                    </a:p>
                  </a:txBody>
                  <a:tcPr marL="111411" marR="111411" marT="55706" marB="55706" anchor="ctr"/>
                </a:tc>
                <a:tc>
                  <a:txBody>
                    <a:bodyPr/>
                    <a:lstStyle/>
                    <a:p>
                      <a:pPr algn="l"/>
                      <a:r>
                        <a:rPr lang="en-US" sz="1700" dirty="0">
                          <a:solidFill>
                            <a:schemeClr val="bg1"/>
                          </a:solidFill>
                          <a:latin typeface="+mj-lt"/>
                        </a:rPr>
                        <a:t>Use assert statements to handle errors that should never be true.</a:t>
                      </a:r>
                    </a:p>
                  </a:txBody>
                  <a:tcPr marL="111411" marR="111411" marT="55706" marB="55706" anchor="ctr"/>
                </a:tc>
                <a:extLst>
                  <a:ext uri="{0D108BD9-81ED-4DB2-BD59-A6C34878D82A}">
                    <a16:rowId xmlns:a16="http://schemas.microsoft.com/office/drawing/2014/main" val="2052231841"/>
                  </a:ext>
                </a:extLst>
              </a:tr>
              <a:tr h="391531">
                <a:tc>
                  <a:txBody>
                    <a:bodyPr/>
                    <a:lstStyle/>
                    <a:p>
                      <a:pPr algn="l"/>
                      <a:r>
                        <a:rPr lang="en-US" sz="1700" dirty="0">
                          <a:solidFill>
                            <a:schemeClr val="bg1"/>
                          </a:solidFill>
                          <a:latin typeface="+mj-lt"/>
                        </a:rPr>
                        <a:t>Exceptions</a:t>
                      </a:r>
                    </a:p>
                  </a:txBody>
                  <a:tcPr marL="111411" marR="111411" marT="55706" marB="55706" anchor="ctr"/>
                </a:tc>
                <a:tc>
                  <a:txBody>
                    <a:bodyPr/>
                    <a:lstStyle/>
                    <a:p>
                      <a:pPr algn="l"/>
                      <a:r>
                        <a:rPr lang="en-US" sz="1700" dirty="0">
                          <a:solidFill>
                            <a:schemeClr val="bg1"/>
                          </a:solidFill>
                          <a:latin typeface="+mj-lt"/>
                        </a:rPr>
                        <a:t>Handle all exceptions thrown.</a:t>
                      </a:r>
                    </a:p>
                  </a:txBody>
                  <a:tcPr marL="111411" marR="111411" marT="55706" marB="55706" anchor="ctr"/>
                </a:tc>
                <a:extLst>
                  <a:ext uri="{0D108BD9-81ED-4DB2-BD59-A6C34878D82A}">
                    <a16:rowId xmlns:a16="http://schemas.microsoft.com/office/drawing/2014/main" val="3394810828"/>
                  </a:ext>
                </a:extLst>
              </a:tr>
              <a:tr h="391531">
                <a:tc>
                  <a:txBody>
                    <a:bodyPr/>
                    <a:lstStyle/>
                    <a:p>
                      <a:pPr algn="l"/>
                      <a:r>
                        <a:rPr lang="en-US" sz="1700" dirty="0">
                          <a:solidFill>
                            <a:schemeClr val="bg1"/>
                          </a:solidFill>
                          <a:latin typeface="+mj-lt"/>
                        </a:rPr>
                        <a:t>String Exceptions</a:t>
                      </a:r>
                    </a:p>
                  </a:txBody>
                  <a:tcPr marL="111411" marR="111411" marT="55706" marB="55706" anchor="ctr"/>
                </a:tc>
                <a:tc>
                  <a:txBody>
                    <a:bodyPr/>
                    <a:lstStyle/>
                    <a:p>
                      <a:pPr algn="l"/>
                      <a:r>
                        <a:rPr lang="en-US" sz="1700" dirty="0">
                          <a:solidFill>
                            <a:schemeClr val="bg1"/>
                          </a:solidFill>
                          <a:latin typeface="+mj-lt"/>
                        </a:rPr>
                        <a:t>Handle all string exceptions.</a:t>
                      </a:r>
                    </a:p>
                  </a:txBody>
                  <a:tcPr marL="111411" marR="111411" marT="55706" marB="55706" anchor="ctr"/>
                </a:tc>
                <a:extLst>
                  <a:ext uri="{0D108BD9-81ED-4DB2-BD59-A6C34878D82A}">
                    <a16:rowId xmlns:a16="http://schemas.microsoft.com/office/drawing/2014/main" val="3723709616"/>
                  </a:ext>
                </a:extLst>
              </a:tr>
              <a:tr h="391531">
                <a:tc>
                  <a:txBody>
                    <a:bodyPr/>
                    <a:lstStyle/>
                    <a:p>
                      <a:pPr algn="l"/>
                      <a:r>
                        <a:rPr lang="en-US" sz="1700" dirty="0">
                          <a:solidFill>
                            <a:schemeClr val="bg1"/>
                          </a:solidFill>
                          <a:latin typeface="+mj-lt"/>
                        </a:rPr>
                        <a:t>Seeded Random Numbers</a:t>
                      </a:r>
                    </a:p>
                  </a:txBody>
                  <a:tcPr marL="111411" marR="111411" marT="55706" marB="55706" anchor="ctr"/>
                </a:tc>
                <a:tc>
                  <a:txBody>
                    <a:bodyPr/>
                    <a:lstStyle/>
                    <a:p>
                      <a:pPr marL="0" marR="0" algn="l">
                        <a:spcBef>
                          <a:spcPts val="0"/>
                        </a:spcBef>
                        <a:spcAft>
                          <a:spcPts val="0"/>
                        </a:spcAft>
                      </a:pPr>
                      <a:r>
                        <a:rPr lang="en-US" sz="1700" dirty="0">
                          <a:solidFill>
                            <a:schemeClr val="bg1"/>
                          </a:solidFill>
                          <a:effectLst/>
                          <a:latin typeface="+mj-lt"/>
                          <a:ea typeface="Calibri" panose="020F0502020204030204" pitchFamily="34" charset="0"/>
                        </a:rPr>
                        <a:t>Ensure your random number generator is properly seeded</a:t>
                      </a:r>
                    </a:p>
                  </a:txBody>
                  <a:tcPr marL="63500" marR="63500" marT="63500" marB="63500" anchor="ctr"/>
                </a:tc>
                <a:extLst>
                  <a:ext uri="{0D108BD9-81ED-4DB2-BD59-A6C34878D82A}">
                    <a16:rowId xmlns:a16="http://schemas.microsoft.com/office/drawing/2014/main" val="1964816400"/>
                  </a:ext>
                </a:extLst>
              </a:tr>
              <a:tr h="391531">
                <a:tc>
                  <a:txBody>
                    <a:bodyPr/>
                    <a:lstStyle/>
                    <a:p>
                      <a:pPr algn="l"/>
                      <a:r>
                        <a:rPr lang="en-US" sz="1700" dirty="0">
                          <a:solidFill>
                            <a:schemeClr val="bg1"/>
                          </a:solidFill>
                          <a:latin typeface="+mj-lt"/>
                        </a:rPr>
                        <a:t>Loop Counters</a:t>
                      </a:r>
                    </a:p>
                  </a:txBody>
                  <a:tcPr marL="111411" marR="111411" marT="55706" marB="55706" anchor="ctr"/>
                </a:tc>
                <a:tc>
                  <a:txBody>
                    <a:bodyPr/>
                    <a:lstStyle/>
                    <a:p>
                      <a:pPr marL="0" marR="0" algn="l">
                        <a:spcBef>
                          <a:spcPts val="0"/>
                        </a:spcBef>
                        <a:spcAft>
                          <a:spcPts val="0"/>
                        </a:spcAft>
                      </a:pPr>
                      <a:r>
                        <a:rPr lang="en-US" sz="1700" dirty="0">
                          <a:solidFill>
                            <a:schemeClr val="bg1"/>
                          </a:solidFill>
                          <a:effectLst/>
                          <a:latin typeface="+mj-lt"/>
                          <a:ea typeface="Calibri" panose="020F0502020204030204" pitchFamily="34" charset="0"/>
                        </a:rPr>
                        <a:t>Do not use floating-point variables as loop counters.</a:t>
                      </a:r>
                    </a:p>
                  </a:txBody>
                  <a:tcPr marL="63500" marR="63500" marT="63500" marB="63500" anchor="ctr"/>
                </a:tc>
                <a:extLst>
                  <a:ext uri="{0D108BD9-81ED-4DB2-BD59-A6C34878D82A}">
                    <a16:rowId xmlns:a16="http://schemas.microsoft.com/office/drawing/2014/main" val="3794376372"/>
                  </a:ext>
                </a:extLst>
              </a:tr>
            </a:tbl>
          </a:graphicData>
        </a:graphic>
      </p:graphicFrame>
      <p:pic>
        <p:nvPicPr>
          <p:cNvPr id="20" name="Audio 19">
            <a:hlinkClick r:id="" action="ppaction://media"/>
            <a:extLst>
              <a:ext uri="{FF2B5EF4-FFF2-40B4-BE49-F238E27FC236}">
                <a16:creationId xmlns:a16="http://schemas.microsoft.com/office/drawing/2014/main" id="{7CD998BA-272E-32AF-210E-393D68BD369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47"/>
    </mc:Choice>
    <mc:Fallback>
      <p:transition spd="slow" advTm="16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953B722B-7BE7-97E1-D061-12EEBBCFEBC1}"/>
              </a:ext>
            </a:extLst>
          </p:cNvPr>
          <p:cNvGraphicFramePr>
            <a:graphicFrameLocks noGrp="1"/>
          </p:cNvGraphicFramePr>
          <p:nvPr>
            <p:extLst>
              <p:ext uri="{D42A27DB-BD31-4B8C-83A1-F6EECF244321}">
                <p14:modId xmlns:p14="http://schemas.microsoft.com/office/powerpoint/2010/main" val="2625313826"/>
              </p:ext>
            </p:extLst>
          </p:nvPr>
        </p:nvGraphicFramePr>
        <p:xfrm>
          <a:off x="400848" y="2520601"/>
          <a:ext cx="11390304" cy="3573026"/>
        </p:xfrm>
        <a:graphic>
          <a:graphicData uri="http://schemas.openxmlformats.org/drawingml/2006/table">
            <a:tbl>
              <a:tblPr firstRow="1" firstCol="1">
                <a:tableStyleId>{802198C4-3087-4945-87E3-76CBB3509B7E}</a:tableStyleId>
              </a:tblPr>
              <a:tblGrid>
                <a:gridCol w="2175616">
                  <a:extLst>
                    <a:ext uri="{9D8B030D-6E8A-4147-A177-3AD203B41FA5}">
                      <a16:colId xmlns:a16="http://schemas.microsoft.com/office/drawing/2014/main" val="3297532128"/>
                    </a:ext>
                  </a:extLst>
                </a:gridCol>
                <a:gridCol w="9214688">
                  <a:extLst>
                    <a:ext uri="{9D8B030D-6E8A-4147-A177-3AD203B41FA5}">
                      <a16:colId xmlns:a16="http://schemas.microsoft.com/office/drawing/2014/main" val="864088965"/>
                    </a:ext>
                  </a:extLst>
                </a:gridCol>
              </a:tblGrid>
              <a:tr h="514044">
                <a:tc>
                  <a:txBody>
                    <a:bodyPr/>
                    <a:lstStyle/>
                    <a:p>
                      <a:pPr marL="342900" marR="0" lvl="0" indent="-342900" algn="ctr">
                        <a:spcBef>
                          <a:spcPts val="0"/>
                        </a:spcBef>
                        <a:spcAft>
                          <a:spcPts val="0"/>
                        </a:spcAft>
                        <a:buFont typeface="+mj-lt"/>
                        <a:buAutoNum type="alphaLcPeriod"/>
                      </a:pPr>
                      <a:r>
                        <a:rPr lang="en-US" sz="1200" u="none" strike="noStrike" dirty="0">
                          <a:solidFill>
                            <a:schemeClr val="bg1"/>
                          </a:solidFill>
                          <a:effectLst/>
                        </a:rPr>
                        <a:t>Encryption</a:t>
                      </a:r>
                      <a:endParaRPr lang="en-US" sz="1200" u="none" strike="noStrike" dirty="0">
                        <a:solidFill>
                          <a:schemeClr val="bg1"/>
                        </a:solidFill>
                        <a:effectLst/>
                        <a:latin typeface="Calibri" panose="020F0502020204030204" pitchFamily="34" charset="0"/>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dirty="0">
                          <a:solidFill>
                            <a:schemeClr val="bg1"/>
                          </a:solidFill>
                          <a:effectLst/>
                        </a:rPr>
                        <a:t>Explain what it is and how and why the policy applies.</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nchor="b"/>
                </a:tc>
                <a:extLst>
                  <a:ext uri="{0D108BD9-81ED-4DB2-BD59-A6C34878D82A}">
                    <a16:rowId xmlns:a16="http://schemas.microsoft.com/office/drawing/2014/main" val="46633087"/>
                  </a:ext>
                </a:extLst>
              </a:tr>
              <a:tr h="817414">
                <a:tc>
                  <a:txBody>
                    <a:bodyPr/>
                    <a:lstStyle/>
                    <a:p>
                      <a:pPr marL="0" marR="0" algn="ctr">
                        <a:spcBef>
                          <a:spcPts val="0"/>
                        </a:spcBef>
                        <a:spcAft>
                          <a:spcPts val="0"/>
                        </a:spcAft>
                      </a:pPr>
                      <a:r>
                        <a:rPr lang="en-US" sz="1200" dirty="0">
                          <a:solidFill>
                            <a:schemeClr val="bg1"/>
                          </a:solidFill>
                          <a:effectLst/>
                        </a:rPr>
                        <a:t>Encryption in rest</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dirty="0">
                          <a:solidFill>
                            <a:schemeClr val="bg1"/>
                          </a:solidFill>
                          <a:effectLst/>
                        </a:rPr>
                        <a:t>Encryption in rest protects stored data. This may include hard drives, phones, computers, and cloud assets, among others. Protection of this data can be done through encryption tools, disk encryption and security for mobile devices and computers.</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53849040"/>
                  </a:ext>
                </a:extLst>
              </a:tr>
              <a:tr h="1120784">
                <a:tc>
                  <a:txBody>
                    <a:bodyPr/>
                    <a:lstStyle/>
                    <a:p>
                      <a:pPr marL="0" marR="0" algn="ctr">
                        <a:spcBef>
                          <a:spcPts val="0"/>
                        </a:spcBef>
                        <a:spcAft>
                          <a:spcPts val="0"/>
                        </a:spcAft>
                      </a:pPr>
                      <a:r>
                        <a:rPr lang="en-US" sz="1200" dirty="0">
                          <a:solidFill>
                            <a:schemeClr val="bg1"/>
                          </a:solidFill>
                          <a:effectLst/>
                        </a:rPr>
                        <a:t>Encryption at flight</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dirty="0">
                          <a:solidFill>
                            <a:schemeClr val="bg1"/>
                          </a:solidFill>
                          <a:effectLst/>
                        </a:rPr>
                        <a:t>Encryption at flight is about protecting data that is moving. This can be between two devices within a network, or moving outside of a network. This can be protected through examples such as email encryption, DLP solutions, and solid network security features, such as firewalls and authentication. It is also important to consider the path data may be taking, and the security of this path.</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419208628"/>
                  </a:ext>
                </a:extLst>
              </a:tr>
              <a:tr h="1120784">
                <a:tc>
                  <a:txBody>
                    <a:bodyPr/>
                    <a:lstStyle/>
                    <a:p>
                      <a:pPr marL="0" marR="0" algn="ctr">
                        <a:spcBef>
                          <a:spcPts val="0"/>
                        </a:spcBef>
                        <a:spcAft>
                          <a:spcPts val="0"/>
                        </a:spcAft>
                      </a:pPr>
                      <a:r>
                        <a:rPr lang="en-US" sz="1200" dirty="0">
                          <a:solidFill>
                            <a:schemeClr val="bg1"/>
                          </a:solidFill>
                          <a:effectLst/>
                        </a:rPr>
                        <a:t>Encryption in use</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dirty="0">
                          <a:solidFill>
                            <a:schemeClr val="bg1"/>
                          </a:solidFill>
                          <a:effectLst/>
                        </a:rPr>
                        <a:t>Encryption in use protects data that is created, edited, or otherwise defined as in-use. Protection of this data can be done by ensuring data control and protection exists prior to use, and in place in the first place. Managing access rights and identity will also minimize risk to this data.</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725499367"/>
                  </a:ext>
                </a:extLst>
              </a:tr>
            </a:tbl>
          </a:graphicData>
        </a:graphic>
      </p:graphicFrame>
      <p:pic>
        <p:nvPicPr>
          <p:cNvPr id="18" name="Audio 17">
            <a:hlinkClick r:id="" action="ppaction://media"/>
            <a:extLst>
              <a:ext uri="{FF2B5EF4-FFF2-40B4-BE49-F238E27FC236}">
                <a16:creationId xmlns:a16="http://schemas.microsoft.com/office/drawing/2014/main" id="{6537B8BC-A662-3835-448D-046F0D87C1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847"/>
    </mc:Choice>
    <mc:Fallback>
      <p:transition spd="slow" advTm="62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E2D3184F-F16F-E27B-9DFC-5D9B170B9901}"/>
              </a:ext>
            </a:extLst>
          </p:cNvPr>
          <p:cNvGraphicFramePr>
            <a:graphicFrameLocks noGrp="1"/>
          </p:cNvGraphicFramePr>
          <p:nvPr>
            <p:extLst>
              <p:ext uri="{D42A27DB-BD31-4B8C-83A1-F6EECF244321}">
                <p14:modId xmlns:p14="http://schemas.microsoft.com/office/powerpoint/2010/main" val="4124869370"/>
              </p:ext>
            </p:extLst>
          </p:nvPr>
        </p:nvGraphicFramePr>
        <p:xfrm>
          <a:off x="685800" y="1946365"/>
          <a:ext cx="10820400" cy="4068773"/>
        </p:xfrm>
        <a:graphic>
          <a:graphicData uri="http://schemas.openxmlformats.org/drawingml/2006/table">
            <a:tbl>
              <a:tblPr firstRow="1" firstCol="1">
                <a:tableStyleId>{802198C4-3087-4945-87E3-76CBB3509B7E}</a:tableStyleId>
              </a:tblPr>
              <a:tblGrid>
                <a:gridCol w="2081810">
                  <a:extLst>
                    <a:ext uri="{9D8B030D-6E8A-4147-A177-3AD203B41FA5}">
                      <a16:colId xmlns:a16="http://schemas.microsoft.com/office/drawing/2014/main" val="2892739303"/>
                    </a:ext>
                  </a:extLst>
                </a:gridCol>
                <a:gridCol w="8738590">
                  <a:extLst>
                    <a:ext uri="{9D8B030D-6E8A-4147-A177-3AD203B41FA5}">
                      <a16:colId xmlns:a16="http://schemas.microsoft.com/office/drawing/2014/main" val="569217514"/>
                    </a:ext>
                  </a:extLst>
                </a:gridCol>
              </a:tblGrid>
              <a:tr h="606667">
                <a:tc>
                  <a:txBody>
                    <a:bodyPr/>
                    <a:lstStyle/>
                    <a:p>
                      <a:pPr marL="342900" marR="0" lvl="0" indent="-342900" algn="ctr">
                        <a:spcBef>
                          <a:spcPts val="0"/>
                        </a:spcBef>
                        <a:spcAft>
                          <a:spcPts val="0"/>
                        </a:spcAft>
                        <a:buFont typeface="+mj-lt"/>
                        <a:buAutoNum type="alphaLcPeriod"/>
                      </a:pPr>
                      <a:r>
                        <a:rPr lang="en-US" sz="1200" u="none" strike="noStrike" dirty="0">
                          <a:solidFill>
                            <a:schemeClr val="bg1"/>
                          </a:solidFill>
                          <a:effectLst/>
                          <a:latin typeface="+mj-lt"/>
                        </a:rPr>
                        <a:t>Triple-A Framework*</a:t>
                      </a:r>
                      <a:endParaRPr lang="en-US" sz="1200" u="none" strike="noStrike" dirty="0">
                        <a:solidFill>
                          <a:schemeClr val="bg1"/>
                        </a:solidFill>
                        <a:effectLst/>
                        <a:latin typeface="+mj-lt"/>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a:solidFill>
                            <a:schemeClr val="bg1"/>
                          </a:solidFill>
                          <a:effectLst/>
                          <a:latin typeface="+mj-lt"/>
                        </a:rPr>
                        <a:t>Explain what it is and how and why the policy applies.</a:t>
                      </a:r>
                      <a:endParaRPr lang="en-US" sz="1200">
                        <a:solidFill>
                          <a:schemeClr val="bg1"/>
                        </a:solidFill>
                        <a:effectLst/>
                        <a:latin typeface="+mj-lt"/>
                        <a:ea typeface="Calibri" panose="020F0502020204030204" pitchFamily="34" charset="0"/>
                      </a:endParaRPr>
                    </a:p>
                  </a:txBody>
                  <a:tcPr marL="63500" marR="63500" marT="63500" marB="63500"/>
                </a:tc>
                <a:extLst>
                  <a:ext uri="{0D108BD9-81ED-4DB2-BD59-A6C34878D82A}">
                    <a16:rowId xmlns:a16="http://schemas.microsoft.com/office/drawing/2014/main" val="1913804368"/>
                  </a:ext>
                </a:extLst>
              </a:tr>
              <a:tr h="935088">
                <a:tc>
                  <a:txBody>
                    <a:bodyPr/>
                    <a:lstStyle/>
                    <a:p>
                      <a:pPr marL="0" marR="0" algn="ctr">
                        <a:spcBef>
                          <a:spcPts val="0"/>
                        </a:spcBef>
                        <a:spcAft>
                          <a:spcPts val="0"/>
                        </a:spcAft>
                      </a:pPr>
                      <a:r>
                        <a:rPr lang="en-US" sz="1200" dirty="0">
                          <a:solidFill>
                            <a:schemeClr val="bg1"/>
                          </a:solidFill>
                          <a:effectLst/>
                          <a:latin typeface="+mj-lt"/>
                        </a:rPr>
                        <a:t>Authentication</a:t>
                      </a:r>
                      <a:endParaRPr lang="en-US" sz="1200" dirty="0">
                        <a:solidFill>
                          <a:schemeClr val="bg1"/>
                        </a:solidFill>
                        <a:effectLst/>
                        <a:latin typeface="+mj-lt"/>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dirty="0">
                          <a:solidFill>
                            <a:schemeClr val="bg1"/>
                          </a:solidFill>
                          <a:effectLst/>
                          <a:latin typeface="+mj-lt"/>
                        </a:rPr>
                        <a:t>Authentication is the act of confirming one’s identity. This can cover a range of types, but often are examples such as static passwords, one-time passwords, certifications, and biometric credentials. These forms of identification work to ensure a person is who they claim to be.</a:t>
                      </a:r>
                      <a:endParaRPr lang="en-US" sz="1200" dirty="0">
                        <a:solidFill>
                          <a:schemeClr val="bg1"/>
                        </a:solidFill>
                        <a:effectLst/>
                        <a:latin typeface="+mj-lt"/>
                        <a:ea typeface="Calibri" panose="020F0502020204030204" pitchFamily="34" charset="0"/>
                      </a:endParaRPr>
                    </a:p>
                  </a:txBody>
                  <a:tcPr marL="63500" marR="63500" marT="63500" marB="63500"/>
                </a:tc>
                <a:extLst>
                  <a:ext uri="{0D108BD9-81ED-4DB2-BD59-A6C34878D82A}">
                    <a16:rowId xmlns:a16="http://schemas.microsoft.com/office/drawing/2014/main" val="871234873"/>
                  </a:ext>
                </a:extLst>
              </a:tr>
              <a:tr h="1263509">
                <a:tc>
                  <a:txBody>
                    <a:bodyPr/>
                    <a:lstStyle/>
                    <a:p>
                      <a:pPr marL="0" marR="0" algn="ctr">
                        <a:spcBef>
                          <a:spcPts val="0"/>
                        </a:spcBef>
                        <a:spcAft>
                          <a:spcPts val="0"/>
                        </a:spcAft>
                      </a:pPr>
                      <a:r>
                        <a:rPr lang="en-US" sz="1200" dirty="0">
                          <a:solidFill>
                            <a:schemeClr val="bg1"/>
                          </a:solidFill>
                          <a:effectLst/>
                          <a:latin typeface="+mj-lt"/>
                        </a:rPr>
                        <a:t>Authorization</a:t>
                      </a:r>
                      <a:endParaRPr lang="en-US" sz="1200" dirty="0">
                        <a:solidFill>
                          <a:schemeClr val="bg1"/>
                        </a:solidFill>
                        <a:effectLst/>
                        <a:latin typeface="+mj-lt"/>
                        <a:ea typeface="Calibri" panose="020F0502020204030204" pitchFamily="34" charset="0"/>
                      </a:endParaRPr>
                    </a:p>
                  </a:txBody>
                  <a:tcPr marL="63500" marR="63500" marT="63500" marB="63500" anchor="ctr"/>
                </a:tc>
                <a:tc>
                  <a:txBody>
                    <a:bodyPr/>
                    <a:lstStyle/>
                    <a:p>
                      <a:pPr marL="0" marR="0">
                        <a:spcBef>
                          <a:spcPts val="0"/>
                        </a:spcBef>
                        <a:spcAft>
                          <a:spcPts val="0"/>
                        </a:spcAft>
                      </a:pPr>
                      <a:r>
                        <a:rPr lang="en-US" sz="1200" dirty="0">
                          <a:solidFill>
                            <a:schemeClr val="bg1"/>
                          </a:solidFill>
                          <a:effectLst/>
                          <a:latin typeface="+mj-lt"/>
                        </a:rPr>
                        <a:t>Authorization specifies the access rights and privileges of a user, and are an important part of information and computer security. Where authentication confirms an identity, authorization determines what a user can and cannot access in the first place, limiting possible vulnerabilities when someone may interact with sensitive data they may not need to access, or the permissions one may have during access.</a:t>
                      </a:r>
                      <a:endParaRPr lang="en-US" sz="1200" dirty="0">
                        <a:solidFill>
                          <a:schemeClr val="bg1"/>
                        </a:solidFill>
                        <a:effectLst/>
                        <a:latin typeface="+mj-lt"/>
                        <a:ea typeface="Calibri" panose="020F0502020204030204" pitchFamily="34" charset="0"/>
                      </a:endParaRPr>
                    </a:p>
                  </a:txBody>
                  <a:tcPr marL="63500" marR="63500" marT="63500" marB="63500"/>
                </a:tc>
                <a:extLst>
                  <a:ext uri="{0D108BD9-81ED-4DB2-BD59-A6C34878D82A}">
                    <a16:rowId xmlns:a16="http://schemas.microsoft.com/office/drawing/2014/main" val="2684011721"/>
                  </a:ext>
                </a:extLst>
              </a:tr>
              <a:tr h="1263509">
                <a:tc>
                  <a:txBody>
                    <a:bodyPr/>
                    <a:lstStyle/>
                    <a:p>
                      <a:pPr marL="0" marR="0" algn="ctr">
                        <a:spcBef>
                          <a:spcPts val="0"/>
                        </a:spcBef>
                        <a:spcAft>
                          <a:spcPts val="0"/>
                        </a:spcAft>
                      </a:pPr>
                      <a:r>
                        <a:rPr lang="en-US" sz="1200" dirty="0">
                          <a:solidFill>
                            <a:schemeClr val="bg1"/>
                          </a:solidFill>
                          <a:effectLst/>
                          <a:latin typeface="+mj-lt"/>
                          <a:ea typeface="Calibri" panose="020F0502020204030204" pitchFamily="34" charset="0"/>
                        </a:rPr>
                        <a:t>Accounting</a:t>
                      </a:r>
                    </a:p>
                  </a:txBody>
                  <a:tcPr marL="63500" marR="63500" marT="63500" marB="63500" anchor="ctr"/>
                </a:tc>
                <a:tc>
                  <a:txBody>
                    <a:bodyPr/>
                    <a:lstStyle/>
                    <a:p>
                      <a:pPr marL="0" marR="0">
                        <a:spcBef>
                          <a:spcPts val="0"/>
                        </a:spcBef>
                        <a:spcAft>
                          <a:spcPts val="0"/>
                        </a:spcAft>
                      </a:pPr>
                      <a:r>
                        <a:rPr lang="en-US" sz="1200" dirty="0">
                          <a:solidFill>
                            <a:schemeClr val="bg1"/>
                          </a:solidFill>
                          <a:effectLst/>
                          <a:latin typeface="+mj-lt"/>
                          <a:ea typeface="Calibri" panose="020F0502020204030204" pitchFamily="34" charset="0"/>
                        </a:rPr>
                        <a:t>Accounting logs information such as time of access, actions performed, and user identities. It helps identify unauthorized access attempts and potential security breaches.</a:t>
                      </a:r>
                    </a:p>
                  </a:txBody>
                  <a:tcPr marL="63500" marR="63500" marT="63500" marB="63500"/>
                </a:tc>
                <a:extLst>
                  <a:ext uri="{0D108BD9-81ED-4DB2-BD59-A6C34878D82A}">
                    <a16:rowId xmlns:a16="http://schemas.microsoft.com/office/drawing/2014/main" val="3140949280"/>
                  </a:ext>
                </a:extLst>
              </a:tr>
            </a:tbl>
          </a:graphicData>
        </a:graphic>
      </p:graphicFrame>
      <p:pic>
        <p:nvPicPr>
          <p:cNvPr id="19" name="Audio 18">
            <a:hlinkClick r:id="" action="ppaction://media"/>
            <a:extLst>
              <a:ext uri="{FF2B5EF4-FFF2-40B4-BE49-F238E27FC236}">
                <a16:creationId xmlns:a16="http://schemas.microsoft.com/office/drawing/2014/main" id="{A5F2CCE2-F3F4-D723-14CF-40DE3A03F9A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13"/>
    </mc:Choice>
    <mc:Fallback>
      <p:transition spd="slow" advTm="2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3629-275A-DBFC-D361-1159C50730BA}"/>
              </a:ext>
            </a:extLst>
          </p:cNvPr>
          <p:cNvSpPr>
            <a:spLocks noGrp="1"/>
          </p:cNvSpPr>
          <p:nvPr>
            <p:ph type="title"/>
          </p:nvPr>
        </p:nvSpPr>
        <p:spPr/>
        <p:txBody>
          <a:bodyPr/>
          <a:lstStyle/>
          <a:p>
            <a:r>
              <a:rPr lang="en-US" dirty="0" err="1"/>
              <a:t>StringNotNullPointer</a:t>
            </a:r>
            <a:r>
              <a:rPr lang="en-US" dirty="0"/>
              <a:t>	</a:t>
            </a:r>
          </a:p>
        </p:txBody>
      </p:sp>
      <p:sp>
        <p:nvSpPr>
          <p:cNvPr id="3" name="Text Placeholder 2">
            <a:extLst>
              <a:ext uri="{FF2B5EF4-FFF2-40B4-BE49-F238E27FC236}">
                <a16:creationId xmlns:a16="http://schemas.microsoft.com/office/drawing/2014/main" id="{E39921A4-940C-87D6-369E-B14AD752C7AA}"/>
              </a:ext>
            </a:extLst>
          </p:cNvPr>
          <p:cNvSpPr>
            <a:spLocks noGrp="1"/>
          </p:cNvSpPr>
          <p:nvPr>
            <p:ph type="body" idx="1"/>
          </p:nvPr>
        </p:nvSpPr>
        <p:spPr/>
        <p:txBody>
          <a:bodyPr/>
          <a:lstStyle/>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87B7A4E-9D04-37FF-2C7B-74BC6415BC01}"/>
              </a:ext>
            </a:extLst>
          </p:cNvPr>
          <p:cNvPicPr>
            <a:picLocks noChangeAspect="1"/>
          </p:cNvPicPr>
          <p:nvPr/>
        </p:nvPicPr>
        <p:blipFill>
          <a:blip r:embed="rId5"/>
          <a:stretch>
            <a:fillRect/>
          </a:stretch>
        </p:blipFill>
        <p:spPr>
          <a:xfrm>
            <a:off x="790937" y="2308763"/>
            <a:ext cx="10610126" cy="1120238"/>
          </a:xfrm>
          <a:prstGeom prst="rect">
            <a:avLst/>
          </a:prstGeom>
        </p:spPr>
      </p:pic>
      <p:pic>
        <p:nvPicPr>
          <p:cNvPr id="7" name="Picture 6">
            <a:extLst>
              <a:ext uri="{FF2B5EF4-FFF2-40B4-BE49-F238E27FC236}">
                <a16:creationId xmlns:a16="http://schemas.microsoft.com/office/drawing/2014/main" id="{D7238A16-8B02-22FD-0414-558316FC65F1}"/>
              </a:ext>
            </a:extLst>
          </p:cNvPr>
          <p:cNvPicPr>
            <a:picLocks noChangeAspect="1"/>
          </p:cNvPicPr>
          <p:nvPr/>
        </p:nvPicPr>
        <p:blipFill>
          <a:blip r:embed="rId6"/>
          <a:stretch>
            <a:fillRect/>
          </a:stretch>
        </p:blipFill>
        <p:spPr>
          <a:xfrm>
            <a:off x="790937" y="3863692"/>
            <a:ext cx="5982218" cy="342930"/>
          </a:xfrm>
          <a:prstGeom prst="rect">
            <a:avLst/>
          </a:prstGeom>
        </p:spPr>
      </p:pic>
      <p:pic>
        <p:nvPicPr>
          <p:cNvPr id="22" name="Audio 21">
            <a:hlinkClick r:id="" action="ppaction://media"/>
            <a:extLst>
              <a:ext uri="{FF2B5EF4-FFF2-40B4-BE49-F238E27FC236}">
                <a16:creationId xmlns:a16="http://schemas.microsoft.com/office/drawing/2014/main" id="{8B5FED2F-8BFF-B839-8A33-88588FA33D8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2212470"/>
      </p:ext>
    </p:extLst>
  </p:cSld>
  <p:clrMapOvr>
    <a:masterClrMapping/>
  </p:clrMapOvr>
  <mc:AlternateContent xmlns:mc="http://schemas.openxmlformats.org/markup-compatibility/2006">
    <mc:Choice xmlns:p14="http://schemas.microsoft.com/office/powerpoint/2010/main" Requires="p14">
      <p:transition spd="slow" p14:dur="2000" advTm="37721"/>
    </mc:Choice>
    <mc:Fallback>
      <p:transition spd="slow" advTm="37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259293B3-441D-E678-054D-E4B5BF72507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003"/>
    </mc:Choice>
    <mc:Fallback>
      <p:transition spd="slow" advTm="50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1372</TotalTime>
  <Words>2059</Words>
  <Application>Microsoft Office PowerPoint</Application>
  <PresentationFormat>Widescreen</PresentationFormat>
  <Paragraphs>156</Paragraphs>
  <Slides>13</Slides>
  <Notes>13</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StringNotNullPointer </vt:lpstr>
      <vt:lpstr>AUTOMATION SUMMARY</vt:lpstr>
      <vt:lpstr>TOOLS</vt:lpstr>
      <vt:lpstr>RISKS AND BENEFITS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Tarulis, Daniel</cp:lastModifiedBy>
  <cp:revision>20</cp:revision>
  <dcterms:created xsi:type="dcterms:W3CDTF">2020-08-19T17:59:24Z</dcterms:created>
  <dcterms:modified xsi:type="dcterms:W3CDTF">2024-04-29T04:22:49Z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